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2"/>
  </p:notesMasterIdLst>
  <p:sldIdLst>
    <p:sldId id="420" r:id="rId3"/>
    <p:sldId id="421" r:id="rId4"/>
    <p:sldId id="393" r:id="rId5"/>
    <p:sldId id="422" r:id="rId6"/>
    <p:sldId id="394" r:id="rId7"/>
    <p:sldId id="395" r:id="rId8"/>
    <p:sldId id="396" r:id="rId9"/>
    <p:sldId id="397" r:id="rId10"/>
    <p:sldId id="398" r:id="rId11"/>
  </p:sldIdLst>
  <p:sldSz cx="9144000" cy="6858000" type="screen4x3"/>
  <p:notesSz cx="6805613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C5FFC5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28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6662D023-CB70-4C54-A7D1-61CA2E269476}" type="datetimeFigureOut">
              <a:rPr lang="ja-JP" altLang="en-US"/>
              <a:pPr>
                <a:defRPr/>
              </a:pPr>
              <a:t>2016/7/30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4AEE5F5-0EB4-4206-8012-E10DFD77397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53284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BEA90-5B42-4413-B09B-BE2B6EAA4155}" type="datetime1">
              <a:rPr lang="ja-JP" altLang="en-US"/>
              <a:pPr>
                <a:defRPr/>
              </a:pPr>
              <a:t>2016/7/30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03F9E-1159-4BCC-9D1E-12832CCCDAB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485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8ABE3-3090-402D-8B9B-0F92FC937E64}" type="datetime1">
              <a:rPr lang="ja-JP" altLang="en-US"/>
              <a:pPr>
                <a:defRPr/>
              </a:pPr>
              <a:t>2016/7/30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EEF38-98DB-4287-BF1F-31363B34919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1178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2F5AB-6308-432B-ABD3-82ECB74FCA4D}" type="datetime1">
              <a:rPr lang="ja-JP" altLang="en-US"/>
              <a:pPr>
                <a:defRPr/>
              </a:pPr>
              <a:t>2016/7/30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BA8BE-35FA-4B3C-BD62-2D3226A82F2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6664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E655C-8AE7-4AFE-B396-F083D1D36778}" type="datetime1">
              <a:rPr lang="ja-JP" altLang="en-US"/>
              <a:pPr>
                <a:defRPr/>
              </a:pPr>
              <a:t>2016/7/30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12218-5C28-468C-920D-F41D2F6A85C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76867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F5ED5-11D0-4C12-B020-685E237C975E}" type="datetime1">
              <a:rPr lang="ja-JP" altLang="en-US"/>
              <a:pPr>
                <a:defRPr/>
              </a:pPr>
              <a:t>2016/7/30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26944-8A71-4200-8733-81FD2CC7C98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7333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C46D6-44A8-41EF-998E-50E423F18FF2}" type="datetime1">
              <a:rPr lang="ja-JP" altLang="en-US"/>
              <a:pPr>
                <a:defRPr/>
              </a:pPr>
              <a:t>2016/7/30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D479C-0126-4673-B4EA-A9D3943B82E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58164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EB198-C77D-4A46-ADB6-3296E528B346}" type="datetime1">
              <a:rPr lang="ja-JP" altLang="en-US"/>
              <a:pPr>
                <a:defRPr/>
              </a:pPr>
              <a:t>2016/7/30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7ED4B-AD03-4817-BF0C-3293E12BAF5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5313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A2957-2736-45EC-83F6-2679494D1A28}" type="datetime1">
              <a:rPr lang="ja-JP" altLang="en-US"/>
              <a:pPr>
                <a:defRPr/>
              </a:pPr>
              <a:t>2016/7/30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70D52-6CED-442A-8C78-9F328AF5597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44379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99A04-7219-4658-9202-0F18D78BB8A2}" type="datetime1">
              <a:rPr lang="ja-JP" altLang="en-US"/>
              <a:pPr>
                <a:defRPr/>
              </a:pPr>
              <a:t>2016/7/30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9CB9A-F12F-4143-BF25-EA4D89B5C98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5423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94158-213A-47E2-86DB-E4F9F96CEACE}" type="datetime1">
              <a:rPr lang="ja-JP" altLang="en-US"/>
              <a:pPr>
                <a:defRPr/>
              </a:pPr>
              <a:t>2016/7/30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5376A-AF9B-467E-A9BA-2BA35D50DEE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19220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D717A-A5AE-45B0-9E01-342758DDCE96}" type="datetime1">
              <a:rPr lang="ja-JP" altLang="en-US"/>
              <a:pPr>
                <a:defRPr/>
              </a:pPr>
              <a:t>2016/7/30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4CB69-0071-4131-84FA-48A066EFD07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3428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F52BE-0994-4BB7-B927-62853C1B9A13}" type="datetime1">
              <a:rPr lang="ja-JP" altLang="en-US"/>
              <a:pPr>
                <a:defRPr/>
              </a:pPr>
              <a:t>2016/7/30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19A9A-1C7F-49A3-B6C9-FBC1A4BA055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69339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1F440-641D-407F-8F03-55EDF988A754}" type="datetime1">
              <a:rPr lang="ja-JP" altLang="en-US"/>
              <a:pPr>
                <a:defRPr/>
              </a:pPr>
              <a:t>2016/7/30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73437-5BC8-47D8-8597-3EAADEBF2D1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4457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2750E-204E-42FC-92DB-40426406411E}" type="datetime1">
              <a:rPr lang="ja-JP" altLang="en-US"/>
              <a:pPr>
                <a:defRPr/>
              </a:pPr>
              <a:t>2016/7/30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5850D-A43E-43A7-B7EC-9B2B92289B2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30066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E2835-C879-403C-B996-D5CB2284A4D9}" type="datetime1">
              <a:rPr lang="ja-JP" altLang="en-US"/>
              <a:pPr>
                <a:defRPr/>
              </a:pPr>
              <a:t>2016/7/30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B7E6E-148C-4DBC-9924-EAA5212C8A8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252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A9037-22D2-4A6C-BA9B-A5CD6B22B977}" type="datetime1">
              <a:rPr lang="ja-JP" altLang="en-US"/>
              <a:pPr>
                <a:defRPr/>
              </a:pPr>
              <a:t>2016/7/30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F7422-D141-438E-A418-D7CFDA9294A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3930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474EC-7F2F-4C4A-AC07-CEE1D5EE0975}" type="datetime1">
              <a:rPr lang="ja-JP" altLang="en-US"/>
              <a:pPr>
                <a:defRPr/>
              </a:pPr>
              <a:t>2016/7/30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7809B-2B55-4018-BDF7-9BBAE090F4A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07534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8B14A-3075-49A8-914C-0D1DE31F39B6}" type="datetime1">
              <a:rPr lang="ja-JP" altLang="en-US"/>
              <a:pPr>
                <a:defRPr/>
              </a:pPr>
              <a:t>2016/7/30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16548-ECB5-4EB3-9060-AFFEA91714F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600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44EDC-8A1D-4E5B-8C2C-1C7AEE840A64}" type="datetime1">
              <a:rPr lang="ja-JP" altLang="en-US"/>
              <a:pPr>
                <a:defRPr/>
              </a:pPr>
              <a:t>2016/7/30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CCE2E-575D-4A51-B9EC-4C61327109C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946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FF638-B0AC-4F3C-BC37-D7F9BE525BAA}" type="datetime1">
              <a:rPr lang="ja-JP" altLang="en-US"/>
              <a:pPr>
                <a:defRPr/>
              </a:pPr>
              <a:t>2016/7/30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A5B65-6E17-44EF-B4D6-C5BF29A68D9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7593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A82BB-5D6B-4E7E-8CF2-0D2CFEBD073F}" type="datetime1">
              <a:rPr lang="ja-JP" altLang="en-US"/>
              <a:pPr>
                <a:defRPr/>
              </a:pPr>
              <a:t>2016/7/30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2A736-07C2-4591-9102-275564A394B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6130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D936A-5626-49FD-810B-AA63B5DF3554}" type="datetime1">
              <a:rPr lang="ja-JP" altLang="en-US"/>
              <a:pPr>
                <a:defRPr/>
              </a:pPr>
              <a:t>2016/7/30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FF737-103E-4ACF-B936-90C4C6E7092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7407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chemeClr val="bg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3DC2BF83-EA41-4118-AF43-62302EEA7109}" type="datetime1">
              <a:rPr lang="ja-JP" altLang="en-US"/>
              <a:pPr>
                <a:defRPr/>
              </a:pPr>
              <a:t>2016/7/30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2CFDC70-DD2C-44E3-866F-02F11F64AB43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chemeClr val="bg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F7BE003-F676-4523-9E5A-6B1B8C9CB051}" type="datetime1">
              <a:rPr lang="ja-JP" altLang="en-US"/>
              <a:pPr>
                <a:defRPr/>
              </a:pPr>
              <a:t>2016/7/30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898989"/>
                </a:solidFill>
              </a:defRPr>
            </a:lvl1pPr>
          </a:lstStyle>
          <a:p>
            <a:fld id="{5A92F7DE-9089-4C0F-B18A-8C2FCA39FEA8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Peace psychology in Japan from critical psychology </a:t>
            </a:r>
            <a:r>
              <a:rPr lang="en-US" altLang="ja-JP" dirty="0" smtClean="0"/>
              <a:t>perspective</a:t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err="1" smtClean="0"/>
              <a:t>Takehiko</a:t>
            </a:r>
            <a:r>
              <a:rPr lang="en-US" altLang="ja-JP" dirty="0" smtClean="0"/>
              <a:t> Ito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z="2700" smtClean="0"/>
              <a:t>(Wako </a:t>
            </a:r>
            <a:r>
              <a:rPr lang="en-US" altLang="ja-JP" sz="2700" dirty="0" smtClean="0"/>
              <a:t>University)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sz="3600" dirty="0" smtClean="0"/>
              <a:t>CS27-12 Theoretical Frameworks of Psychology in ICP2016</a:t>
            </a:r>
            <a:br>
              <a:rPr lang="en-US" altLang="ja-JP" sz="3600" dirty="0" smtClean="0"/>
            </a:br>
            <a:r>
              <a:rPr lang="en-US" altLang="ja-JP" sz="3600" dirty="0" smtClean="0"/>
              <a:t>p.256</a:t>
            </a:r>
            <a:r>
              <a:rPr lang="ja-JP" altLang="en-US" sz="3600" dirty="0" smtClean="0"/>
              <a:t>　</a:t>
            </a:r>
            <a:r>
              <a:rPr lang="en-US" altLang="ja-JP" sz="3600" dirty="0" smtClean="0"/>
              <a:t>07/27</a:t>
            </a:r>
            <a:r>
              <a:rPr lang="ja-JP" altLang="en-US" sz="3600" dirty="0" smtClean="0"/>
              <a:t>　</a:t>
            </a:r>
            <a:r>
              <a:rPr lang="en-US" altLang="ja-JP" sz="3600" dirty="0" smtClean="0"/>
              <a:t>12:50-14:20 CS27-12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764971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274638"/>
            <a:ext cx="8186737" cy="654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History of Peace Psychology in Japan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28625" y="1143000"/>
            <a:ext cx="8258175" cy="4983163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1945 End of WWII</a:t>
            </a:r>
          </a:p>
          <a:p>
            <a:r>
              <a:rPr lang="en-US" altLang="ja-JP" dirty="0" smtClean="0"/>
              <a:t>1948 </a:t>
            </a:r>
            <a:r>
              <a:rPr lang="en-US" altLang="ja-JP" dirty="0" err="1" smtClean="0"/>
              <a:t>Minka</a:t>
            </a:r>
            <a:r>
              <a:rPr lang="en-US" altLang="ja-JP" dirty="0" smtClean="0"/>
              <a:t>(Democratic Scientists) Division of Psychology</a:t>
            </a:r>
          </a:p>
          <a:p>
            <a:r>
              <a:rPr lang="en-US" altLang="ja-JP" dirty="0" smtClean="0"/>
              <a:t>1984 ICP in Acapulco </a:t>
            </a:r>
          </a:p>
          <a:p>
            <a:r>
              <a:rPr lang="en-US" altLang="ja-JP" dirty="0" smtClean="0"/>
              <a:t>1984- Japanese Psychologists for Peace</a:t>
            </a:r>
          </a:p>
          <a:p>
            <a:r>
              <a:rPr lang="en-US" altLang="ja-JP" dirty="0" smtClean="0"/>
              <a:t>1988- Division of Peace Psychology in Japanese Research Association of Psychological Research (JRAPS)</a:t>
            </a:r>
          </a:p>
          <a:p>
            <a:r>
              <a:rPr lang="en-US" altLang="ja-JP" dirty="0" smtClean="0"/>
              <a:t>2001 First textbook by DPP-JRAPS</a:t>
            </a:r>
          </a:p>
          <a:p>
            <a:r>
              <a:rPr lang="en-US" altLang="ja-JP" dirty="0" smtClean="0"/>
              <a:t>2014 2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edition of textbook by DPP-JRAPS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16/07/2010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National and international development of peace psychology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5E61B-ABAD-4A17-A616-8A5AF2B6347A}" type="slidenum">
              <a:rPr lang="en-AU"/>
              <a:pPr>
                <a:defRPr/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4294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97" y="332656"/>
            <a:ext cx="8736806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4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Classroom 2016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244EDC-8A1D-4E5B-8C2C-1C7AEE840A64}" type="datetime1">
              <a:rPr lang="ja-JP" altLang="en-US" smtClean="0"/>
              <a:pPr>
                <a:defRPr/>
              </a:pPr>
              <a:t>2016/7/30</a:t>
            </a:fld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CE2E-575D-4A51-B9EC-4C61327109CF}" type="slidenum">
              <a:rPr lang="ja-JP" altLang="en-US" smtClean="0"/>
              <a:pPr/>
              <a:t>4</a:t>
            </a:fld>
            <a:endParaRPr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13" y="1747007"/>
            <a:ext cx="6343751" cy="449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764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0811" y="219074"/>
            <a:ext cx="8257613" cy="1320800"/>
          </a:xfrm>
        </p:spPr>
        <p:txBody>
          <a:bodyPr/>
          <a:lstStyle/>
          <a:p>
            <a:pPr algn="l"/>
            <a:r>
              <a:rPr kumimoji="1" lang="en-US" altLang="ja-JP" dirty="0" smtClean="0"/>
              <a:t>Kazan Watanabe</a:t>
            </a:r>
            <a:r>
              <a:rPr kumimoji="1" lang="en-US" altLang="ja-JP" sz="4000" dirty="0" smtClean="0"/>
              <a:t>(1818)(</a:t>
            </a:r>
            <a:r>
              <a:rPr kumimoji="1" lang="ja-JP" altLang="en-US" sz="4000" dirty="0" smtClean="0"/>
              <a:t>渡辺崋山</a:t>
            </a:r>
            <a:r>
              <a:rPr kumimoji="1" lang="en-US" altLang="ja-JP" sz="4000" dirty="0" smtClean="0"/>
              <a:t>)</a:t>
            </a:r>
            <a:br>
              <a:rPr kumimoji="1" lang="en-US" altLang="ja-JP" sz="4000" dirty="0" smtClean="0"/>
            </a:br>
            <a:r>
              <a:rPr kumimoji="1" lang="en-US" altLang="ja-JP" sz="4000" dirty="0" smtClean="0"/>
              <a:t>Private school(</a:t>
            </a:r>
            <a:r>
              <a:rPr lang="ja-JP" altLang="en-US" sz="4000" dirty="0" smtClean="0"/>
              <a:t>寺子屋</a:t>
            </a:r>
            <a:r>
              <a:rPr lang="en-US" altLang="ja-JP" sz="4000" dirty="0" smtClean="0"/>
              <a:t>)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27" y="1484784"/>
            <a:ext cx="736932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038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01640"/>
            <a:ext cx="7990512" cy="4862248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95536" y="303213"/>
            <a:ext cx="8280920" cy="1320800"/>
          </a:xfrm>
        </p:spPr>
        <p:txBody>
          <a:bodyPr/>
          <a:lstStyle/>
          <a:p>
            <a:r>
              <a:rPr lang="en-US" altLang="ja-JP" sz="2800" dirty="0" smtClean="0"/>
              <a:t>Translation of a Textbook on Conflict Resolution</a:t>
            </a:r>
            <a:br>
              <a:rPr lang="en-US" altLang="ja-JP" sz="2800" dirty="0" smtClean="0"/>
            </a:br>
            <a:r>
              <a:rPr lang="ja-JP" altLang="en-US" sz="2800" dirty="0" smtClean="0"/>
              <a:t>紛争解決学、紛争解決教育の教材として　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41546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dirty="0" smtClean="0"/>
              <a:t>Anime </a:t>
            </a:r>
            <a:r>
              <a:rPr kumimoji="1" lang="en-US" altLang="ja-JP" sz="3600" dirty="0" err="1" smtClean="0"/>
              <a:t>DVD+Book</a:t>
            </a:r>
            <a:r>
              <a:rPr kumimoji="1" lang="en-US" altLang="ja-JP" sz="3600" dirty="0" smtClean="0"/>
              <a:t> on Human Relation and Conflict Resolution (2012)</a:t>
            </a:r>
            <a:endParaRPr kumimoji="1" lang="ja-JP" altLang="en-US" sz="36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628800"/>
            <a:ext cx="8784976" cy="504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31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679" y="2678834"/>
            <a:ext cx="3575894" cy="417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560840" cy="4533025"/>
          </a:xfrm>
        </p:spPr>
        <p:txBody>
          <a:bodyPr/>
          <a:lstStyle/>
          <a:p>
            <a:pPr algn="l"/>
            <a:r>
              <a:rPr lang="en-US" altLang="ja-JP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ja-JP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ja-JP" sz="3600" dirty="0" smtClean="0">
                <a:solidFill>
                  <a:schemeClr val="accent1">
                    <a:lumMod val="50000"/>
                  </a:schemeClr>
                </a:solidFill>
              </a:rPr>
              <a:t>JRAPS (2014). Psychology for creating peace: Seeking for </a:t>
            </a:r>
            <a:r>
              <a:rPr lang="en-US" altLang="ja-JP" sz="3600" dirty="0" err="1" smtClean="0">
                <a:solidFill>
                  <a:schemeClr val="accent1">
                    <a:lumMod val="50000"/>
                  </a:schemeClr>
                </a:solidFill>
              </a:rPr>
              <a:t>Happines</a:t>
            </a:r>
            <a:r>
              <a:rPr lang="en-US" altLang="ja-JP" sz="3600" dirty="0" smtClean="0">
                <a:solidFill>
                  <a:schemeClr val="accent1">
                    <a:lumMod val="50000"/>
                  </a:schemeClr>
                </a:solidFill>
              </a:rPr>
              <a:t> of the world, you and me (2</a:t>
            </a:r>
            <a:r>
              <a:rPr lang="en-US" altLang="ja-JP" sz="3600" baseline="30000" dirty="0" smtClean="0">
                <a:solidFill>
                  <a:schemeClr val="accent1">
                    <a:lumMod val="50000"/>
                  </a:schemeClr>
                </a:solidFill>
              </a:rPr>
              <a:t>nd</a:t>
            </a:r>
            <a:r>
              <a:rPr lang="en-US" altLang="ja-JP" sz="3600" dirty="0" smtClean="0">
                <a:solidFill>
                  <a:schemeClr val="accent1">
                    <a:lumMod val="50000"/>
                  </a:schemeClr>
                </a:solidFill>
              </a:rPr>
              <a:t> ed.) </a:t>
            </a:r>
            <a:br>
              <a:rPr lang="en-US" altLang="ja-JP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ja-JP" altLang="en-US" sz="3600" dirty="0" smtClean="0">
                <a:solidFill>
                  <a:schemeClr val="accent1">
                    <a:lumMod val="50000"/>
                  </a:schemeClr>
                </a:solidFill>
              </a:rPr>
              <a:t>心理科学研究会（</a:t>
            </a:r>
            <a:r>
              <a:rPr lang="en-US" altLang="ja-JP" sz="3600" dirty="0" smtClean="0">
                <a:solidFill>
                  <a:schemeClr val="accent1">
                    <a:lumMod val="50000"/>
                  </a:schemeClr>
                </a:solidFill>
              </a:rPr>
              <a:t>2014</a:t>
            </a:r>
            <a:r>
              <a:rPr lang="ja-JP" altLang="en-US" sz="3600" dirty="0" smtClean="0">
                <a:solidFill>
                  <a:schemeClr val="accent1">
                    <a:lumMod val="50000"/>
                  </a:schemeClr>
                </a:solidFill>
              </a:rPr>
              <a:t>）</a:t>
            </a:r>
            <a:r>
              <a:rPr lang="en-US" altLang="ja-JP" sz="3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ja-JP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ja-JP" sz="3600" dirty="0" smtClean="0">
                <a:solidFill>
                  <a:schemeClr val="accent1">
                    <a:lumMod val="50000"/>
                  </a:schemeClr>
                </a:solidFill>
              </a:rPr>
              <a:t>『</a:t>
            </a:r>
            <a:r>
              <a:rPr lang="ja-JP" altLang="en-US" sz="3600" dirty="0">
                <a:solidFill>
                  <a:schemeClr val="accent1">
                    <a:lumMod val="50000"/>
                  </a:schemeClr>
                </a:solidFill>
              </a:rPr>
              <a:t>平和を創る</a:t>
            </a:r>
            <a:r>
              <a:rPr lang="ja-JP" altLang="en-US" sz="3600" dirty="0" smtClean="0">
                <a:solidFill>
                  <a:schemeClr val="accent1">
                    <a:lumMod val="50000"/>
                  </a:schemeClr>
                </a:solidFill>
              </a:rPr>
              <a:t>心理学 第</a:t>
            </a:r>
            <a:r>
              <a:rPr lang="en-US" altLang="ja-JP" sz="36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ja-JP" altLang="en-US" sz="3600" dirty="0" smtClean="0">
                <a:solidFill>
                  <a:schemeClr val="accent1">
                    <a:lumMod val="50000"/>
                  </a:schemeClr>
                </a:solidFill>
              </a:rPr>
              <a:t>版</a:t>
            </a:r>
            <a:r>
              <a:rPr lang="en-US" altLang="ja-JP" sz="3600" dirty="0" smtClean="0">
                <a:solidFill>
                  <a:schemeClr val="accent1">
                    <a:lumMod val="50000"/>
                  </a:schemeClr>
                </a:solidFill>
              </a:rPr>
              <a:t>』</a:t>
            </a:r>
            <a:br>
              <a:rPr lang="en-US" altLang="ja-JP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ja-JP" altLang="en-US" sz="3600" dirty="0">
                <a:solidFill>
                  <a:schemeClr val="accent1">
                    <a:lumMod val="50000"/>
                  </a:schemeClr>
                </a:solidFill>
              </a:rPr>
              <a:t>ナカニシヤ出版</a:t>
            </a:r>
            <a:r>
              <a:rPr lang="ja-JP" altLang="en-US" sz="3600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en-US" altLang="ja-JP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ja-JP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ja-JP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ja-JP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en-US" altLang="ja-JP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ja-JP" sz="3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ja-JP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ja-JP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ja-JP" sz="36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kumimoji="1" lang="ja-JP" alt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3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1320800"/>
          </a:xfrm>
        </p:spPr>
        <p:txBody>
          <a:bodyPr>
            <a:noAutofit/>
          </a:bodyPr>
          <a:lstStyle/>
          <a:p>
            <a:r>
              <a:rPr lang="en-US" altLang="ja-JP" sz="2800" dirty="0">
                <a:solidFill>
                  <a:schemeClr val="accent1">
                    <a:lumMod val="50000"/>
                  </a:schemeClr>
                </a:solidFill>
              </a:rPr>
              <a:t>JRAPS (2014). Psychology for creating peace: Seeking for </a:t>
            </a:r>
            <a:r>
              <a:rPr lang="en-US" altLang="ja-JP" sz="2800" dirty="0" err="1">
                <a:solidFill>
                  <a:schemeClr val="accent1">
                    <a:lumMod val="50000"/>
                  </a:schemeClr>
                </a:solidFill>
              </a:rPr>
              <a:t>Happines</a:t>
            </a:r>
            <a:r>
              <a:rPr lang="en-US" altLang="ja-JP" sz="2800" dirty="0">
                <a:solidFill>
                  <a:schemeClr val="accent1">
                    <a:lumMod val="50000"/>
                  </a:schemeClr>
                </a:solidFill>
              </a:rPr>
              <a:t> of the world, you and me (2</a:t>
            </a:r>
            <a:r>
              <a:rPr lang="en-US" altLang="ja-JP" sz="2800" baseline="30000" dirty="0">
                <a:solidFill>
                  <a:schemeClr val="accent1">
                    <a:lumMod val="50000"/>
                  </a:schemeClr>
                </a:solidFill>
              </a:rPr>
              <a:t>nd</a:t>
            </a:r>
            <a:r>
              <a:rPr lang="en-US" altLang="ja-JP" sz="2800" dirty="0">
                <a:solidFill>
                  <a:schemeClr val="accent1">
                    <a:lumMod val="50000"/>
                  </a:schemeClr>
                </a:solidFill>
              </a:rPr>
              <a:t> ed.) </a:t>
            </a:r>
            <a:r>
              <a:rPr lang="ja-JP" altLang="en-US" sz="2800" dirty="0" smtClean="0">
                <a:solidFill>
                  <a:schemeClr val="accent1">
                    <a:lumMod val="50000"/>
                  </a:schemeClr>
                </a:solidFill>
              </a:rPr>
              <a:t>心</a:t>
            </a:r>
            <a:r>
              <a:rPr lang="ja-JP" altLang="en-US" sz="2800" dirty="0">
                <a:solidFill>
                  <a:schemeClr val="accent1">
                    <a:lumMod val="50000"/>
                  </a:schemeClr>
                </a:solidFill>
              </a:rPr>
              <a:t>理科学研究会（</a:t>
            </a:r>
            <a:r>
              <a:rPr lang="en-US" altLang="ja-JP" sz="2800" dirty="0">
                <a:solidFill>
                  <a:schemeClr val="accent1">
                    <a:lumMod val="50000"/>
                  </a:schemeClr>
                </a:solidFill>
              </a:rPr>
              <a:t>2014</a:t>
            </a:r>
            <a:r>
              <a:rPr lang="ja-JP" altLang="en-US" sz="2800" dirty="0" smtClean="0">
                <a:solidFill>
                  <a:schemeClr val="accent1">
                    <a:lumMod val="50000"/>
                  </a:schemeClr>
                </a:solidFill>
              </a:rPr>
              <a:t>）</a:t>
            </a:r>
            <a:r>
              <a:rPr lang="en-US" altLang="ja-JP" sz="2800" dirty="0" smtClean="0">
                <a:solidFill>
                  <a:schemeClr val="accent1">
                    <a:lumMod val="50000"/>
                  </a:schemeClr>
                </a:solidFill>
              </a:rPr>
              <a:t>『</a:t>
            </a:r>
            <a:r>
              <a:rPr lang="ja-JP" altLang="en-US" sz="2800" dirty="0">
                <a:solidFill>
                  <a:schemeClr val="accent1">
                    <a:lumMod val="50000"/>
                  </a:schemeClr>
                </a:solidFill>
              </a:rPr>
              <a:t>平和を創る心理学 第</a:t>
            </a:r>
            <a:r>
              <a:rPr lang="en-US" altLang="ja-JP" sz="28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ja-JP" altLang="en-US" sz="2800" dirty="0">
                <a:solidFill>
                  <a:schemeClr val="accent1">
                    <a:lumMod val="50000"/>
                  </a:schemeClr>
                </a:solidFill>
              </a:rPr>
              <a:t>版</a:t>
            </a:r>
            <a:r>
              <a:rPr lang="en-US" altLang="ja-JP" sz="2800" dirty="0" smtClean="0">
                <a:solidFill>
                  <a:schemeClr val="accent1">
                    <a:lumMod val="50000"/>
                  </a:schemeClr>
                </a:solidFill>
              </a:rPr>
              <a:t>』 </a:t>
            </a:r>
            <a:r>
              <a:rPr lang="ja-JP" altLang="en-US" sz="2800" dirty="0" smtClean="0">
                <a:solidFill>
                  <a:schemeClr val="accent1">
                    <a:lumMod val="50000"/>
                  </a:schemeClr>
                </a:solidFill>
              </a:rPr>
              <a:t>ナカニシヤ</a:t>
            </a:r>
            <a:r>
              <a:rPr lang="ja-JP" altLang="en-US" sz="2800" dirty="0">
                <a:solidFill>
                  <a:schemeClr val="accent1">
                    <a:lumMod val="50000"/>
                  </a:schemeClr>
                </a:solidFill>
              </a:rPr>
              <a:t>出版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324544" y="1556792"/>
            <a:ext cx="9468544" cy="5976664"/>
          </a:xfrm>
        </p:spPr>
        <p:txBody>
          <a:bodyPr>
            <a:noAutofit/>
          </a:bodyPr>
          <a:lstStyle/>
          <a:p>
            <a:r>
              <a:rPr lang="en-US" altLang="ja-JP" sz="2000" dirty="0" smtClean="0"/>
              <a:t>Ch. 1 Theory of peace psychology </a:t>
            </a:r>
            <a:r>
              <a:rPr lang="ja-JP" altLang="en-US" sz="2000" dirty="0" smtClean="0"/>
              <a:t>第</a:t>
            </a:r>
            <a:r>
              <a:rPr lang="en-US" altLang="ja-JP" sz="2000" dirty="0" smtClean="0"/>
              <a:t>1</a:t>
            </a:r>
            <a:r>
              <a:rPr lang="ja-JP" altLang="en-US" sz="2000" dirty="0"/>
              <a:t>章　平和心理学の</a:t>
            </a:r>
            <a:r>
              <a:rPr lang="ja-JP" altLang="en-US" sz="2000" dirty="0" smtClean="0"/>
              <a:t>理論</a:t>
            </a:r>
            <a:endParaRPr lang="ja-JP" altLang="en-US" sz="2000" dirty="0"/>
          </a:p>
          <a:p>
            <a:r>
              <a:rPr lang="en-US" altLang="ja-JP" sz="2000" dirty="0" smtClean="0"/>
              <a:t>Ch. 2 History of peace psychology</a:t>
            </a:r>
            <a:r>
              <a:rPr lang="ja-JP" altLang="en-US" sz="2000" dirty="0" smtClean="0"/>
              <a:t>第</a:t>
            </a:r>
            <a:r>
              <a:rPr lang="en-US" altLang="ja-JP" sz="2000" dirty="0" smtClean="0"/>
              <a:t>2</a:t>
            </a:r>
            <a:r>
              <a:rPr lang="ja-JP" altLang="en-US" sz="2000" dirty="0"/>
              <a:t>章　平和心理学の歴史　　</a:t>
            </a:r>
          </a:p>
          <a:p>
            <a:r>
              <a:rPr lang="en-US" altLang="ja-JP" sz="2000" dirty="0" smtClean="0"/>
              <a:t>Ch. 3 Violence in crime and delinquency </a:t>
            </a:r>
            <a:r>
              <a:rPr lang="ja-JP" altLang="en-US" sz="2000" dirty="0" smtClean="0"/>
              <a:t>第</a:t>
            </a:r>
            <a:r>
              <a:rPr lang="en-US" altLang="ja-JP" sz="2000" dirty="0" smtClean="0"/>
              <a:t>3</a:t>
            </a:r>
            <a:r>
              <a:rPr lang="ja-JP" altLang="en-US" sz="2000" dirty="0"/>
              <a:t>章　犯罪・非行における暴力</a:t>
            </a:r>
            <a:r>
              <a:rPr lang="en-US" altLang="ja-JP" sz="2000" dirty="0"/>
              <a:t>―</a:t>
            </a:r>
            <a:r>
              <a:rPr lang="ja-JP" altLang="en-US" sz="2000" dirty="0"/>
              <a:t>加害と被害</a:t>
            </a:r>
            <a:r>
              <a:rPr lang="en-US" altLang="ja-JP" sz="2000" dirty="0"/>
              <a:t>―</a:t>
            </a:r>
            <a:r>
              <a:rPr lang="ja-JP" altLang="en-US" sz="2000" dirty="0"/>
              <a:t>　　</a:t>
            </a:r>
          </a:p>
          <a:p>
            <a:r>
              <a:rPr lang="en-US" altLang="ja-JP" sz="2000" dirty="0" smtClean="0"/>
              <a:t>Ch. 4 Violence and gender </a:t>
            </a:r>
            <a:r>
              <a:rPr lang="ja-JP" altLang="en-US" sz="2000" dirty="0" smtClean="0"/>
              <a:t>第</a:t>
            </a:r>
            <a:r>
              <a:rPr lang="en-US" altLang="ja-JP" sz="2000" dirty="0" smtClean="0"/>
              <a:t>4</a:t>
            </a:r>
            <a:r>
              <a:rPr lang="ja-JP" altLang="en-US" sz="2000" dirty="0"/>
              <a:t>章　暴力とジェンダーの役割</a:t>
            </a:r>
            <a:r>
              <a:rPr lang="en-US" altLang="ja-JP" sz="2000" dirty="0"/>
              <a:t>―</a:t>
            </a:r>
            <a:r>
              <a:rPr lang="ja-JP" altLang="en-US" sz="2000" dirty="0"/>
              <a:t>新たな暴力モデル構築へ</a:t>
            </a:r>
            <a:r>
              <a:rPr lang="en-US" altLang="ja-JP" sz="2000" dirty="0"/>
              <a:t>―</a:t>
            </a:r>
          </a:p>
          <a:p>
            <a:r>
              <a:rPr lang="ja-JP" altLang="en-US" sz="2000" dirty="0" smtClean="0"/>
              <a:t>　</a:t>
            </a:r>
            <a:r>
              <a:rPr lang="en-US" altLang="ja-JP" sz="2000" dirty="0" smtClean="0"/>
              <a:t>◎</a:t>
            </a:r>
            <a:r>
              <a:rPr lang="ja-JP" altLang="en-US" sz="2000" dirty="0"/>
              <a:t>コラム</a:t>
            </a:r>
            <a:r>
              <a:rPr lang="en-US" altLang="ja-JP" sz="2000" dirty="0"/>
              <a:t>1</a:t>
            </a:r>
            <a:r>
              <a:rPr lang="ja-JP" altLang="en-US" sz="2000" dirty="0"/>
              <a:t>　</a:t>
            </a:r>
            <a:r>
              <a:rPr lang="en-US" altLang="ja-JP" sz="2000" dirty="0"/>
              <a:t>Our Problem </a:t>
            </a:r>
            <a:r>
              <a:rPr lang="ja-JP" altLang="en-US" sz="2000" dirty="0"/>
              <a:t>としての日本軍元「慰安婦」問題　　</a:t>
            </a:r>
          </a:p>
          <a:p>
            <a:r>
              <a:rPr lang="en-US" altLang="ja-JP" sz="2000" dirty="0" smtClean="0"/>
              <a:t>Ch. 5 Prejudice and discrimination  in globalized life</a:t>
            </a:r>
            <a:r>
              <a:rPr lang="ja-JP" altLang="en-US" sz="2000" dirty="0" smtClean="0"/>
              <a:t>第</a:t>
            </a:r>
            <a:r>
              <a:rPr lang="en-US" altLang="ja-JP" sz="2000" dirty="0" smtClean="0"/>
              <a:t>5</a:t>
            </a:r>
            <a:r>
              <a:rPr lang="ja-JP" altLang="en-US" sz="2000" dirty="0"/>
              <a:t>章　グローバル化の中の偏見と差別　　</a:t>
            </a:r>
          </a:p>
          <a:p>
            <a:r>
              <a:rPr lang="ja-JP" altLang="en-US" sz="2000" dirty="0" smtClean="0"/>
              <a:t>　◎</a:t>
            </a:r>
            <a:r>
              <a:rPr lang="ja-JP" altLang="en-US" sz="2000" dirty="0"/>
              <a:t>コラム</a:t>
            </a:r>
            <a:r>
              <a:rPr lang="en-US" altLang="ja-JP" sz="2000" dirty="0"/>
              <a:t>2</a:t>
            </a:r>
            <a:r>
              <a:rPr lang="ja-JP" altLang="en-US" sz="2000" dirty="0"/>
              <a:t>　偏見低減教育</a:t>
            </a:r>
            <a:r>
              <a:rPr lang="en-US" altLang="ja-JP" sz="2000" dirty="0"/>
              <a:t>―</a:t>
            </a:r>
            <a:r>
              <a:rPr lang="ja-JP" altLang="en-US" sz="2000" dirty="0"/>
              <a:t>ナラティブ教材を活用して</a:t>
            </a:r>
            <a:r>
              <a:rPr lang="en-US" altLang="ja-JP" sz="2000" dirty="0"/>
              <a:t>―</a:t>
            </a:r>
            <a:r>
              <a:rPr lang="ja-JP" altLang="en-US" sz="2000" dirty="0"/>
              <a:t>　　</a:t>
            </a:r>
          </a:p>
          <a:p>
            <a:r>
              <a:rPr lang="en-US" altLang="ja-JP" sz="2000" dirty="0" smtClean="0"/>
              <a:t>Ch. 6. Self-affirmation and Peace </a:t>
            </a:r>
            <a:r>
              <a:rPr lang="ja-JP" altLang="en-US" sz="2000" dirty="0" smtClean="0"/>
              <a:t>第</a:t>
            </a:r>
            <a:r>
              <a:rPr lang="en-US" altLang="ja-JP" sz="2000" dirty="0" smtClean="0"/>
              <a:t>6</a:t>
            </a:r>
            <a:r>
              <a:rPr lang="ja-JP" altLang="en-US" sz="2000" dirty="0"/>
              <a:t>章　自己肯定感と平和　　</a:t>
            </a:r>
          </a:p>
          <a:p>
            <a:r>
              <a:rPr lang="en-US" altLang="ja-JP" sz="2000" dirty="0" smtClean="0"/>
              <a:t>Ch. 7 media and violence </a:t>
            </a:r>
            <a:r>
              <a:rPr lang="ja-JP" altLang="en-US" sz="2000" dirty="0" smtClean="0"/>
              <a:t>第</a:t>
            </a:r>
            <a:r>
              <a:rPr lang="en-US" altLang="ja-JP" sz="2000" dirty="0" smtClean="0"/>
              <a:t>7</a:t>
            </a:r>
            <a:r>
              <a:rPr lang="ja-JP" altLang="en-US" sz="2000" dirty="0"/>
              <a:t>章　メディアと暴力　　</a:t>
            </a:r>
          </a:p>
          <a:p>
            <a:r>
              <a:rPr lang="en-US" altLang="ja-JP" sz="2000" dirty="0" smtClean="0"/>
              <a:t>Ch. 8 Role model and peace psychology</a:t>
            </a:r>
            <a:r>
              <a:rPr lang="ja-JP" altLang="en-US" sz="2000" dirty="0" smtClean="0"/>
              <a:t>第</a:t>
            </a:r>
            <a:r>
              <a:rPr lang="en-US" altLang="ja-JP" sz="2000" dirty="0" smtClean="0"/>
              <a:t>8</a:t>
            </a:r>
            <a:r>
              <a:rPr lang="ja-JP" altLang="en-US" sz="2000" dirty="0"/>
              <a:t>章　ロール・モデルの平和心理学　　</a:t>
            </a:r>
          </a:p>
          <a:p>
            <a:r>
              <a:rPr lang="en-US" altLang="ja-JP" sz="2000" dirty="0" smtClean="0"/>
              <a:t>Ch. 9 Peace education for early childhood </a:t>
            </a:r>
            <a:r>
              <a:rPr lang="ja-JP" altLang="en-US" sz="2000" dirty="0" smtClean="0"/>
              <a:t>第</a:t>
            </a:r>
            <a:r>
              <a:rPr lang="en-US" altLang="ja-JP" sz="2000" dirty="0" smtClean="0"/>
              <a:t>9</a:t>
            </a:r>
            <a:r>
              <a:rPr lang="ja-JP" altLang="en-US" sz="2000" dirty="0"/>
              <a:t>章　幼児期の平和教育　</a:t>
            </a:r>
            <a:endParaRPr lang="en-US" altLang="ja-JP" sz="2000" dirty="0" smtClean="0"/>
          </a:p>
          <a:p>
            <a:r>
              <a:rPr lang="en-US" altLang="ja-JP" sz="2000" dirty="0" smtClean="0"/>
              <a:t>Ch.10 Peace psychology of nonviolence </a:t>
            </a:r>
            <a:r>
              <a:rPr lang="ja-JP" altLang="en-US" sz="2000" dirty="0" smtClean="0"/>
              <a:t>第</a:t>
            </a:r>
            <a:r>
              <a:rPr lang="en-US" altLang="ja-JP" sz="2000" dirty="0" smtClean="0"/>
              <a:t>10</a:t>
            </a:r>
            <a:r>
              <a:rPr lang="ja-JP" altLang="en-US" sz="2000" dirty="0"/>
              <a:t>章　非暴力の視点から見た平和心理学とその可能性に</a:t>
            </a:r>
            <a:r>
              <a:rPr lang="ja-JP" altLang="en-US" sz="2000" dirty="0" smtClean="0"/>
              <a:t>ついて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3717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3747</TotalTime>
  <Words>146</Words>
  <Application>Microsoft Office PowerPoint</Application>
  <PresentationFormat>画面に合わせる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9</vt:i4>
      </vt:variant>
    </vt:vector>
  </HeadingPairs>
  <TitlesOfParts>
    <vt:vector size="11" baseType="lpstr">
      <vt:lpstr>Office ​​テーマ</vt:lpstr>
      <vt:lpstr>デザインの設定</vt:lpstr>
      <vt:lpstr>Peace psychology in Japan from critical psychology perspective  Takehiko Ito (Wako University)  CS27-12 Theoretical Frameworks of Psychology in ICP2016 p.256　07/27　12:50-14:20 CS27-12</vt:lpstr>
      <vt:lpstr>History of Peace Psychology in Japan</vt:lpstr>
      <vt:lpstr>PowerPoint プレゼンテーション</vt:lpstr>
      <vt:lpstr>Classroom 2016</vt:lpstr>
      <vt:lpstr>Kazan Watanabe(1818)(渡辺崋山) Private school(寺子屋)</vt:lpstr>
      <vt:lpstr>Translation of a Textbook on Conflict Resolution 紛争解決学、紛争解決教育の教材として　</vt:lpstr>
      <vt:lpstr>Anime DVD+Book on Human Relation and Conflict Resolution (2012)</vt:lpstr>
      <vt:lpstr> JRAPS (2014). Psychology for creating peace: Seeking for Happines of the world, you and me (2nd ed.)  心理科学研究会（2014） 『平和を創る心理学 第2版』 ナカニシヤ出版         </vt:lpstr>
      <vt:lpstr>JRAPS (2014). Psychology for creating peace: Seeking for Happines of the world, you and me (2nd ed.) 心理科学研究会（2014）『平和を創る心理学 第2版』 ナカニシヤ出版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3.11震災の子どもたちの作文における心的外傷後成長（PTG） －テキストマイニング研究より－ いとう たけひこ1、 飯島 有紀恵2  1 和光大学　心理教育学科（日本、東京） 2 相模女子大学人間心理学科（日本、神奈川）   第35回国際生命情報科学会（ISLIS ）学術大会 2013年3月16日15:40-16:00 横浜国立大学理工学部講義棟Ａ棟A-202</dc:title>
  <dc:creator>TAKEHIKO ITO</dc:creator>
  <cp:lastModifiedBy>Paris</cp:lastModifiedBy>
  <cp:revision>169</cp:revision>
  <cp:lastPrinted>2014-06-17T07:30:01Z</cp:lastPrinted>
  <dcterms:created xsi:type="dcterms:W3CDTF">2013-03-15T23:36:16Z</dcterms:created>
  <dcterms:modified xsi:type="dcterms:W3CDTF">2016-07-30T06:15:12Z</dcterms:modified>
</cp:coreProperties>
</file>